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73" r:id="rId3"/>
    <p:sldId id="274" r:id="rId4"/>
    <p:sldId id="277" r:id="rId5"/>
    <p:sldId id="294" r:id="rId6"/>
    <p:sldId id="278" r:id="rId7"/>
    <p:sldId id="302" r:id="rId8"/>
    <p:sldId id="303" r:id="rId9"/>
    <p:sldId id="300" r:id="rId10"/>
    <p:sldId id="295" r:id="rId11"/>
    <p:sldId id="297" r:id="rId12"/>
    <p:sldId id="296" r:id="rId13"/>
    <p:sldId id="306" r:id="rId14"/>
    <p:sldId id="292" r:id="rId15"/>
    <p:sldId id="291" r:id="rId16"/>
    <p:sldId id="288" r:id="rId17"/>
    <p:sldId id="290" r:id="rId18"/>
    <p:sldId id="265" r:id="rId19"/>
    <p:sldId id="268" r:id="rId20"/>
    <p:sldId id="307" r:id="rId21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E8E73-A54E-4743-B4E1-E14DE620FA9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F328-29DF-4963-98BA-0AFD9D245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30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FFAD1F9-7CAC-4442-9973-76B61F24EFBB}" type="slidenum">
              <a:rPr lang="en-US" altLang="it-IT">
                <a:solidFill>
                  <a:srgbClr val="595959"/>
                </a:solidFill>
                <a:latin typeface="Calibri" pitchFamily="32" charset="0"/>
              </a:rPr>
              <a:pPr eaLnBrk="1" hangingPunct="1"/>
              <a:t>2</a:t>
            </a:fld>
            <a:endParaRPr lang="en-US" altLang="it-IT">
              <a:solidFill>
                <a:srgbClr val="595959"/>
              </a:solidFill>
              <a:latin typeface="Calibri" pitchFamily="32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36218" cy="4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A2267C90-7351-4DF7-B617-14FC44E8F9AA}" type="slidenum">
              <a:rPr lang="en-US" altLang="it-IT" sz="120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en-US" altLang="it-IT" sz="1200" smtClean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39365" cy="4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BD19A76C-0DA1-4A26-B4C6-E213F02CE480}" type="slidenum">
              <a:rPr lang="en-US" altLang="it-IT" sz="120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en-US" altLang="it-IT" sz="1200" smtClean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276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solidFill>
            <a:srgbClr val="FFFFFF"/>
          </a:solidFill>
          <a:ln/>
        </p:spPr>
      </p:sp>
      <p:sp>
        <p:nvSpPr>
          <p:cNvPr id="276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6E728090-99FE-45B8-A536-44F639A0D3D2}" type="slidenum">
              <a:rPr lang="en-US" altLang="it-IT" smtClean="0">
                <a:solidFill>
                  <a:srgbClr val="595959"/>
                </a:solidFill>
                <a:latin typeface="Calibri" pitchFamily="32" charset="0"/>
              </a:rPr>
              <a:pPr eaLnBrk="1" hangingPunct="1"/>
              <a:t>16</a:t>
            </a:fld>
            <a:endParaRPr lang="en-US" altLang="it-IT" smtClean="0">
              <a:solidFill>
                <a:srgbClr val="595959"/>
              </a:solidFill>
              <a:latin typeface="Calibri" pitchFamily="32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36218" cy="4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4A6754-C67D-4CCD-B656-B4D12E3F3E91}" type="slidenum">
              <a:rPr lang="en-US" altLang="it-IT" sz="120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it-IT" sz="12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39365" cy="4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277D4B9-DE62-4D70-AAF5-9C190673D1F9}" type="slidenum">
              <a:rPr lang="en-US" altLang="it-IT" sz="120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it-IT" sz="12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1241425"/>
            <a:ext cx="4465638" cy="3348038"/>
          </a:xfrm>
          <a:solidFill>
            <a:srgbClr val="FFFFFF"/>
          </a:solidFill>
          <a:ln/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77959"/>
            <a:ext cx="5436567" cy="39075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D030CFD-8C3C-4A0B-8CA6-97FDEE0BD519}" type="slidenum">
              <a:rPr lang="en-US" altLang="it-IT" smtClean="0">
                <a:solidFill>
                  <a:srgbClr val="595959"/>
                </a:solidFill>
                <a:latin typeface="Calibri" pitchFamily="32" charset="0"/>
              </a:rPr>
              <a:pPr eaLnBrk="1" hangingPunct="1"/>
              <a:t>17</a:t>
            </a:fld>
            <a:endParaRPr lang="en-US" altLang="it-IT" smtClean="0">
              <a:solidFill>
                <a:srgbClr val="595959"/>
              </a:solidFill>
              <a:latin typeface="Calibri" pitchFamily="32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36218" cy="4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BC3A9C2-252C-4BDB-AD22-44728821EE75}" type="slidenum">
              <a:rPr lang="en-US" altLang="it-IT" sz="120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it-IT" sz="12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39365" cy="4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7867076-ED61-4BBC-8C7A-D8ADAE638057}" type="slidenum">
              <a:rPr lang="en-US" altLang="it-IT" sz="120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it-IT" sz="12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337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0875" cy="3346450"/>
          </a:xfrm>
          <a:solidFill>
            <a:srgbClr val="FFFFFF"/>
          </a:solidFill>
          <a:ln/>
        </p:spPr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77959"/>
            <a:ext cx="5434993" cy="39057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A5A03C-67AE-4F49-9FE7-68121AB059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B6F57C-F1F3-4312-B75C-1334E5986E0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175351" cy="2456950"/>
          </a:xfrm>
          <a:ln>
            <a:noFill/>
          </a:ln>
          <a:effectLst/>
        </p:spPr>
        <p:txBody>
          <a:bodyPr/>
          <a:lstStyle/>
          <a:p>
            <a:pPr marL="182880" indent="0" algn="ctr"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La prescrizione del MOVIMENTO come ‘‘FARMACO’’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63413" y="4910463"/>
            <a:ext cx="3297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</a:rPr>
              <a:t>Sala convegni A.O.U San Luigi Gonzaga</a:t>
            </a:r>
          </a:p>
          <a:p>
            <a:pPr algn="ctr"/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</a:rPr>
              <a:t>10 Dicembre 2019</a:t>
            </a:r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40284" y="3846239"/>
            <a:ext cx="313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Nel mondo del lavoro</a:t>
            </a: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48264" y="5729946"/>
            <a:ext cx="165141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Claudio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Zignin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claudio.zignin@unito.it</a:t>
            </a:r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1484784"/>
            <a:ext cx="6678488" cy="336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Uno studio condotto a livello globale dalla Harvard School of Public </a:t>
            </a:r>
            <a:r>
              <a:rPr lang="it-IT" dirty="0" err="1"/>
              <a:t>Health</a:t>
            </a:r>
            <a:r>
              <a:rPr lang="it-IT" dirty="0"/>
              <a:t> (HSPH) per il World </a:t>
            </a:r>
            <a:r>
              <a:rPr lang="it-IT" dirty="0" err="1"/>
              <a:t>Economic</a:t>
            </a:r>
            <a:r>
              <a:rPr lang="it-IT" dirty="0"/>
              <a:t> </a:t>
            </a:r>
            <a:r>
              <a:rPr lang="it-IT" dirty="0" smtClean="0"/>
              <a:t>Forum </a:t>
            </a:r>
            <a:r>
              <a:rPr lang="it-IT" dirty="0"/>
              <a:t>ha stimato inoltre che, tra il 2011 e il 2030, si registrerà una perdita cumulata di PIL di 47 mila miliardi dollari a causa di malattie croniche e di malattie mentali, in termini di prestazioni sanitarie e previdenza sociale, ridotta produttività e assenze dal lavoro, disabilità prolungata e conseguente riduzione dei redditi per i nuclei familiari interessati. </a:t>
            </a:r>
          </a:p>
        </p:txBody>
      </p:sp>
    </p:spTree>
    <p:extLst>
      <p:ext uri="{BB962C8B-B14F-4D97-AF65-F5344CB8AC3E}">
        <p14:creationId xmlns:p14="http://schemas.microsoft.com/office/powerpoint/2010/main" val="24173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" y="1700808"/>
            <a:ext cx="899964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03848" y="59492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‘’Wellness </a:t>
            </a:r>
            <a:r>
              <a:rPr lang="it-IT" i="1" dirty="0" err="1" smtClean="0"/>
              <a:t>at</a:t>
            </a:r>
            <a:r>
              <a:rPr lang="it-IT" i="1" dirty="0" smtClean="0"/>
              <a:t> work’’, studio  ADAPT e  </a:t>
            </a:r>
            <a:r>
              <a:rPr lang="it-IT" i="1" dirty="0" err="1" smtClean="0"/>
              <a:t>Pwc</a:t>
            </a:r>
            <a:r>
              <a:rPr lang="it-IT" i="1" dirty="0" smtClean="0"/>
              <a:t>  </a:t>
            </a:r>
            <a:endParaRPr lang="it-IT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5516" y="48977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IN ITALIA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23696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" y="980728"/>
            <a:ext cx="8723460" cy="47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15816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/>
              <a:t>‘’Wellness </a:t>
            </a:r>
            <a:r>
              <a:rPr lang="it-IT" i="1" dirty="0" err="1"/>
              <a:t>at</a:t>
            </a:r>
            <a:r>
              <a:rPr lang="it-IT" i="1" dirty="0"/>
              <a:t> work’’, studio  ADAPT e  </a:t>
            </a:r>
            <a:r>
              <a:rPr lang="it-IT" i="1" dirty="0" err="1"/>
              <a:t>Pwc</a:t>
            </a:r>
            <a:r>
              <a:rPr lang="it-IT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560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7460238" cy="4248472"/>
          </a:xfrm>
        </p:spPr>
        <p:txBody>
          <a:bodyPr>
            <a:noAutofit/>
          </a:bodyPr>
          <a:lstStyle/>
          <a:p>
            <a:pPr algn="just" fontAlgn="base">
              <a:buClrTx/>
              <a:buFont typeface="Arial" panose="020B0604020202020204" pitchFamily="34" charset="0"/>
              <a:buChar char="•"/>
            </a:pPr>
            <a:r>
              <a:rPr lang="it-IT" sz="1800" dirty="0" smtClean="0"/>
              <a:t>INAIL, </a:t>
            </a:r>
            <a:r>
              <a:rPr lang="it-IT" sz="1800" dirty="0"/>
              <a:t>modello OT 24 </a:t>
            </a:r>
            <a:r>
              <a:rPr lang="it-IT" sz="1800" dirty="0" smtClean="0"/>
              <a:t>-</a:t>
            </a:r>
            <a:r>
              <a:rPr lang="it-IT" sz="1800" dirty="0"/>
              <a:t> </a:t>
            </a:r>
            <a:r>
              <a:rPr lang="it-IT" sz="1800" b="1" dirty="0"/>
              <a:t>riduzione del tasso di premio</a:t>
            </a:r>
            <a:r>
              <a:rPr lang="it-IT" sz="1800" b="1" dirty="0" smtClean="0"/>
              <a:t>.</a:t>
            </a:r>
          </a:p>
          <a:p>
            <a:pPr marL="45720" indent="0" algn="just" fontAlgn="base">
              <a:buClrTx/>
              <a:buNone/>
            </a:pPr>
            <a:endParaRPr lang="it-IT" sz="1800" b="1" dirty="0" smtClean="0"/>
          </a:p>
          <a:p>
            <a:pPr algn="just" fontAlgn="base">
              <a:buClrTx/>
              <a:buFont typeface="Arial" panose="020B0604020202020204" pitchFamily="34" charset="0"/>
              <a:buChar char="•"/>
            </a:pPr>
            <a:r>
              <a:rPr lang="it-IT" sz="1800" b="1" dirty="0" smtClean="0"/>
              <a:t>Finanziamenti </a:t>
            </a:r>
            <a:r>
              <a:rPr lang="it-IT" sz="1800" b="1" dirty="0"/>
              <a:t>ISI</a:t>
            </a:r>
            <a:r>
              <a:rPr lang="it-IT" sz="1800" dirty="0"/>
              <a:t> sono previsti per implementazione di modelli organizzativi d’impresa</a:t>
            </a:r>
            <a:r>
              <a:rPr lang="it-IT" sz="1800" dirty="0" smtClean="0"/>
              <a:t>.</a:t>
            </a:r>
          </a:p>
          <a:p>
            <a:pPr marL="45720" indent="0" algn="just" fontAlgn="base">
              <a:buClrTx/>
              <a:buNone/>
            </a:pPr>
            <a:endParaRPr lang="it-IT" sz="1800" dirty="0"/>
          </a:p>
          <a:p>
            <a:pPr lvl="0" algn="just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dirty="0"/>
              <a:t>Una minore incidenza di infortuni riduce </a:t>
            </a:r>
            <a:r>
              <a:rPr lang="it-IT" sz="1800" b="1" dirty="0"/>
              <a:t>il tasso di premio INAIL</a:t>
            </a:r>
            <a:r>
              <a:rPr lang="it-IT" sz="1800" dirty="0" smtClean="0"/>
              <a:t>.</a:t>
            </a:r>
          </a:p>
          <a:p>
            <a:pPr marL="45720" lvl="0" indent="0" algn="just" fontAlgn="base">
              <a:buClr>
                <a:schemeClr val="tx1"/>
              </a:buClr>
              <a:buNone/>
            </a:pPr>
            <a:endParaRPr lang="it-IT" sz="1800" dirty="0"/>
          </a:p>
          <a:p>
            <a:pPr lvl="0" algn="just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dirty="0"/>
              <a:t>Una riduzione delle malattie (Nr eventi / durata) riduce il </a:t>
            </a:r>
            <a:r>
              <a:rPr lang="it-IT" sz="1800" b="1" dirty="0"/>
              <a:t>costo a carico azienda</a:t>
            </a:r>
            <a:r>
              <a:rPr lang="it-IT" sz="1800" dirty="0"/>
              <a:t> (es. carenza per operai e pagamento impiegati in malattia nel settore metalmeccanico</a:t>
            </a:r>
            <a:r>
              <a:rPr lang="it-IT" sz="1800" dirty="0" smtClean="0"/>
              <a:t>).</a:t>
            </a:r>
          </a:p>
          <a:p>
            <a:pPr marL="45720" lvl="0" indent="0" algn="just" fontAlgn="base">
              <a:buClr>
                <a:schemeClr val="tx1"/>
              </a:buClr>
              <a:buNone/>
            </a:pPr>
            <a:endParaRPr lang="it-IT" sz="1800" dirty="0"/>
          </a:p>
          <a:p>
            <a:pPr lvl="0" algn="just" fontAlgn="base">
              <a:buClrTx/>
              <a:buFont typeface="Arial" panose="020B0604020202020204" pitchFamily="34" charset="0"/>
              <a:buChar char="•"/>
            </a:pPr>
            <a:r>
              <a:rPr lang="it-IT" sz="1800" dirty="0" smtClean="0"/>
              <a:t>Investimento sulla </a:t>
            </a:r>
            <a:r>
              <a:rPr lang="it-IT" sz="1800" dirty="0"/>
              <a:t>fidelizzazione </a:t>
            </a:r>
            <a:r>
              <a:rPr lang="it-IT" sz="1800" dirty="0" smtClean="0"/>
              <a:t>del personale.</a:t>
            </a:r>
          </a:p>
          <a:p>
            <a:pPr marL="45720" lvl="0" indent="0" algn="just" fontAlgn="base">
              <a:buClrTx/>
              <a:buNone/>
            </a:pPr>
            <a:endParaRPr lang="it-IT" sz="1800" dirty="0" smtClean="0"/>
          </a:p>
          <a:p>
            <a:pPr lvl="0" algn="just" fontAlgn="base">
              <a:buClrTx/>
              <a:buFont typeface="Arial" panose="020B0604020202020204" pitchFamily="34" charset="0"/>
              <a:buChar char="•"/>
            </a:pPr>
            <a:r>
              <a:rPr lang="it-IT" sz="1800" b="1" dirty="0" smtClean="0"/>
              <a:t>Spese </a:t>
            </a:r>
            <a:r>
              <a:rPr lang="it-IT" sz="1800" b="1" dirty="0"/>
              <a:t>legali</a:t>
            </a:r>
            <a:r>
              <a:rPr lang="it-IT" sz="1800" dirty="0"/>
              <a:t>: Eliminazione/riduzione delle cause legali legate all’insoddisfazione dei dipendenti: conflitti, reazioni emotive, molestie.</a:t>
            </a:r>
          </a:p>
          <a:p>
            <a:pPr marL="45720" indent="0" algn="just" fontAlgn="base">
              <a:buNone/>
            </a:pPr>
            <a:r>
              <a:rPr lang="it-IT" sz="1800" dirty="0"/>
              <a:t> </a:t>
            </a:r>
          </a:p>
          <a:p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404664"/>
            <a:ext cx="3687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Costi aziendali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55764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692696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Un’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organizzazione 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in salute </a:t>
            </a:r>
            <a:endParaRPr lang="it-IT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è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una realtà nella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quale cultura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, clima e pratiche creano un ambiente che </a:t>
            </a:r>
            <a:endParaRPr lang="it-IT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PROMUOVE</a:t>
            </a:r>
          </a:p>
          <a:p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sia la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salute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e la 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sicurezza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dei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lavoratori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it-IT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sia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l’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efficacia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organizzativa</a:t>
            </a:r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95936" y="5866239"/>
            <a:ext cx="4421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NIOSH - National Institute for Occupational Safety and Health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5639" y="332656"/>
            <a:ext cx="823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Cos’è il Benessere Organizzativo?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68144" y="4797152"/>
            <a:ext cx="307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1">
                    <a:lumMod val="50000"/>
                  </a:schemeClr>
                </a:solidFill>
              </a:rPr>
              <a:t>Ministero per la Pubblica Amministrazione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2079138"/>
            <a:ext cx="806502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L’insieme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dei nuclei culturali, dei processi e delle pratiche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organizzative che animano la dinamica della convivenza nei contesti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di lavoro promuovendo, mantenendo e migliorando la qualità della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vita e il grado di benessere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fisico, psicologico e sociale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delle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comunità lavorative».</a:t>
            </a:r>
          </a:p>
        </p:txBody>
      </p:sp>
    </p:spTree>
    <p:extLst>
      <p:ext uri="{BB962C8B-B14F-4D97-AF65-F5344CB8AC3E}">
        <p14:creationId xmlns:p14="http://schemas.microsoft.com/office/powerpoint/2010/main" val="12651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34" y="2232025"/>
            <a:ext cx="2214274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14283" y="360364"/>
            <a:ext cx="8448766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it-IT" sz="3600" b="1">
                <a:solidFill>
                  <a:srgbClr val="193300"/>
                </a:solidFill>
                <a:latin typeface="Calibri Light" pitchFamily="32" charset="0"/>
              </a:rPr>
              <a:t>Dose-response of Physical Activity and Health: </a:t>
            </a:r>
            <a:br>
              <a:rPr lang="en-GB" altLang="it-IT" sz="3600" b="1">
                <a:solidFill>
                  <a:srgbClr val="193300"/>
                </a:solidFill>
                <a:latin typeface="Calibri Light" pitchFamily="32" charset="0"/>
              </a:rPr>
            </a:br>
            <a:r>
              <a:rPr lang="en-GB" altLang="it-IT" sz="3600" b="1">
                <a:solidFill>
                  <a:srgbClr val="193300"/>
                </a:solidFill>
                <a:latin typeface="Calibri Light" pitchFamily="32" charset="0"/>
              </a:rPr>
              <a:t>An Evidence-based Symposium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71424" y="2011363"/>
            <a:ext cx="4246407" cy="432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4963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600">
                <a:solidFill>
                  <a:srgbClr val="193300"/>
                </a:solidFill>
                <a:latin typeface="Calibri" pitchFamily="32" charset="0"/>
              </a:rPr>
              <a:t>La regolare attività fisica è associata a:</a:t>
            </a:r>
          </a:p>
          <a:p>
            <a:pPr marL="342900" indent="-334963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en-GB" sz="2600">
              <a:solidFill>
                <a:srgbClr val="193300"/>
              </a:solidFill>
              <a:latin typeface="Calibri" pitchFamily="32" charset="0"/>
            </a:endParaRPr>
          </a:p>
          <a:p>
            <a:pPr marL="341313" indent="-336550">
              <a:lnSpc>
                <a:spcPct val="90000"/>
              </a:lnSpc>
              <a:buClr>
                <a:srgbClr val="00331A"/>
              </a:buClr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600">
                <a:solidFill>
                  <a:srgbClr val="193300"/>
                </a:solidFill>
                <a:latin typeface="Calibri" pitchFamily="32" charset="0"/>
              </a:rPr>
              <a:t>Mortalità totale</a:t>
            </a:r>
          </a:p>
          <a:p>
            <a:pPr marL="341313" indent="-336550">
              <a:lnSpc>
                <a:spcPct val="90000"/>
              </a:lnSpc>
              <a:buClr>
                <a:srgbClr val="00331A"/>
              </a:buClr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600">
                <a:solidFill>
                  <a:srgbClr val="193300"/>
                </a:solidFill>
                <a:latin typeface="Calibri" pitchFamily="32" charset="0"/>
              </a:rPr>
              <a:t>Mortalità e morbilità per malattie CV</a:t>
            </a:r>
          </a:p>
          <a:p>
            <a:pPr marL="341313" indent="-336550">
              <a:lnSpc>
                <a:spcPct val="90000"/>
              </a:lnSpc>
              <a:buClr>
                <a:srgbClr val="00331A"/>
              </a:buClr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600">
                <a:solidFill>
                  <a:srgbClr val="193300"/>
                </a:solidFill>
                <a:latin typeface="Calibri" pitchFamily="32" charset="0"/>
              </a:rPr>
              <a:t>Malattia coronarica</a:t>
            </a:r>
          </a:p>
          <a:p>
            <a:pPr marL="341313" indent="-336550">
              <a:lnSpc>
                <a:spcPct val="90000"/>
              </a:lnSpc>
              <a:buClr>
                <a:srgbClr val="00331A"/>
              </a:buClr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600">
                <a:solidFill>
                  <a:srgbClr val="193300"/>
                </a:solidFill>
                <a:latin typeface="Calibri" pitchFamily="32" charset="0"/>
              </a:rPr>
              <a:t>Obesità</a:t>
            </a:r>
          </a:p>
          <a:p>
            <a:pPr marL="341313" indent="-336550">
              <a:lnSpc>
                <a:spcPct val="90000"/>
              </a:lnSpc>
              <a:buClr>
                <a:srgbClr val="00331A"/>
              </a:buClr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600">
                <a:solidFill>
                  <a:srgbClr val="193300"/>
                </a:solidFill>
                <a:latin typeface="Calibri" pitchFamily="32" charset="0"/>
              </a:rPr>
              <a:t>Diabete Tipo II </a:t>
            </a:r>
          </a:p>
          <a:p>
            <a:pPr marL="341313" indent="-336550">
              <a:lnSpc>
                <a:spcPct val="90000"/>
              </a:lnSpc>
              <a:buClr>
                <a:srgbClr val="00331A"/>
              </a:buClr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600">
                <a:solidFill>
                  <a:srgbClr val="193300"/>
                </a:solidFill>
                <a:latin typeface="Calibri" pitchFamily="32" charset="0"/>
              </a:rPr>
              <a:t>Cancro del Colon</a:t>
            </a:r>
          </a:p>
          <a:p>
            <a:pPr marL="341313" indent="-336550">
              <a:lnSpc>
                <a:spcPct val="90000"/>
              </a:lnSpc>
              <a:buClr>
                <a:srgbClr val="00331A"/>
              </a:buClr>
              <a:buFont typeface="Wingdings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600">
                <a:solidFill>
                  <a:srgbClr val="193300"/>
                </a:solidFill>
                <a:latin typeface="Calibri" pitchFamily="32" charset="0"/>
              </a:rPr>
              <a:t>Osteoporosi</a:t>
            </a:r>
          </a:p>
          <a:p>
            <a:pPr marL="3136900" lvl="4" indent="-436563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>
                <a:solidFill>
                  <a:srgbClr val="193300"/>
                </a:solidFill>
                <a:latin typeface="Calibri" pitchFamily="32" charset="0"/>
              </a:rPr>
              <a:t>                                            </a:t>
            </a:r>
          </a:p>
          <a:p>
            <a:pPr marL="3136900" lvl="4" indent="-436563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600">
                <a:solidFill>
                  <a:srgbClr val="193300"/>
                </a:solidFill>
                <a:latin typeface="Calibri" pitchFamily="32" charset="0"/>
              </a:rPr>
              <a:t>MSSE 33(6), </a:t>
            </a:r>
          </a:p>
          <a:p>
            <a:pPr marL="3136900" lvl="4" indent="-436563">
              <a:lnSpc>
                <a:spcPct val="90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600">
                <a:solidFill>
                  <a:srgbClr val="193300"/>
                </a:solidFill>
                <a:latin typeface="Calibri" pitchFamily="32" charset="0"/>
              </a:rPr>
              <a:t>Suppl. 2001</a:t>
            </a:r>
          </a:p>
        </p:txBody>
      </p:sp>
    </p:spTree>
    <p:extLst>
      <p:ext uri="{BB962C8B-B14F-4D97-AF65-F5344CB8AC3E}">
        <p14:creationId xmlns:p14="http://schemas.microsoft.com/office/powerpoint/2010/main" val="236056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11560" y="908720"/>
            <a:ext cx="71287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it-IT" sz="4800" b="1" dirty="0">
                <a:solidFill>
                  <a:srgbClr val="193300"/>
                </a:solidFill>
                <a:latin typeface="Calibri Light" pitchFamily="32" charset="0"/>
              </a:rPr>
              <a:t>Il </a:t>
            </a:r>
            <a:r>
              <a:rPr lang="en-GB" altLang="it-IT" sz="4800" b="1" dirty="0" err="1" smtClean="0">
                <a:solidFill>
                  <a:srgbClr val="193300"/>
                </a:solidFill>
                <a:latin typeface="Calibri Light" pitchFamily="32" charset="0"/>
              </a:rPr>
              <a:t>movimento</a:t>
            </a:r>
            <a:r>
              <a:rPr lang="en-GB" altLang="it-IT" sz="4800" b="1" dirty="0" smtClean="0">
                <a:solidFill>
                  <a:srgbClr val="193300"/>
                </a:solidFill>
                <a:latin typeface="Calibri Light" pitchFamily="32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it-IT" sz="4800" b="1" dirty="0" smtClean="0">
                <a:solidFill>
                  <a:srgbClr val="193300"/>
                </a:solidFill>
                <a:latin typeface="Calibri Light" pitchFamily="32" charset="0"/>
              </a:rPr>
              <a:t>come  </a:t>
            </a:r>
            <a:r>
              <a:rPr lang="en-GB" altLang="it-IT" sz="4800" b="1" dirty="0" err="1">
                <a:solidFill>
                  <a:srgbClr val="193300"/>
                </a:solidFill>
                <a:latin typeface="Calibri Light" pitchFamily="32" charset="0"/>
              </a:rPr>
              <a:t>farmaco</a:t>
            </a:r>
            <a:endParaRPr lang="en-GB" altLang="it-IT" sz="4800" b="1" dirty="0">
              <a:solidFill>
                <a:srgbClr val="193300"/>
              </a:solidFill>
              <a:latin typeface="Calibri Light" pitchFamily="32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2492896"/>
            <a:ext cx="8712968" cy="40790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587">
              <a:lnSpc>
                <a:spcPct val="90000"/>
              </a:lnSpc>
              <a:spcBef>
                <a:spcPts val="700"/>
              </a:spcBef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endParaRPr lang="it-IT" sz="2800" kern="1400" dirty="0" smtClean="0"/>
          </a:p>
          <a:p>
            <a:pPr marL="458787" indent="-4572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it-IT" sz="2000" kern="1400" dirty="0" smtClean="0"/>
              <a:t>Economicità del farmaco </a:t>
            </a:r>
            <a:endParaRPr lang="it-IT" sz="2000" kern="14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kern="1400" dirty="0"/>
              <a:t>Come un farmaco </a:t>
            </a:r>
            <a:r>
              <a:rPr lang="it-IT" sz="2000" b="1" kern="1400" dirty="0"/>
              <a:t>va dosato </a:t>
            </a:r>
            <a:r>
              <a:rPr lang="it-IT" sz="2000" kern="1400" dirty="0"/>
              <a:t>a seconda dell’età, dello stile di vita, della situazione di salute, …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kern="1400" dirty="0"/>
              <a:t>L’inattività non è neutra ma </a:t>
            </a:r>
            <a:r>
              <a:rPr lang="it-IT" sz="2000" b="1" kern="1400" dirty="0"/>
              <a:t>NUOCE GRAVEMENTE ALLA SALUTE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000" kern="1400" dirty="0"/>
              <a:t>OMS ha definito delle linee guida sulle </a:t>
            </a:r>
            <a:r>
              <a:rPr lang="it-IT" sz="2000" b="1" kern="1400" dirty="0"/>
              <a:t>dosi </a:t>
            </a:r>
            <a:r>
              <a:rPr lang="it-IT" sz="2000" b="1" kern="1400" dirty="0" smtClean="0"/>
              <a:t>raccomandate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sz="2000" kern="1400" dirty="0" smtClean="0"/>
              <a:t>Somma di effetti positivi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sz="2000" kern="1400" dirty="0" smtClean="0"/>
              <a:t>Assenza di effetti collaterali negativi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altLang="it-IT" sz="2000" kern="1400" dirty="0"/>
          </a:p>
          <a:p>
            <a:pPr marL="215900" indent="-214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endParaRPr lang="en-GB" sz="2800" dirty="0">
              <a:solidFill>
                <a:srgbClr val="336600"/>
              </a:solidFill>
              <a:latin typeface="Calibri" pitchFamily="32" charset="0"/>
            </a:endParaRPr>
          </a:p>
          <a:p>
            <a:pPr marL="215900" indent="-214313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endParaRPr lang="en-GB" sz="2800" dirty="0">
              <a:solidFill>
                <a:srgbClr val="336600"/>
              </a:solidFill>
              <a:latin typeface="Calibri" pitchFamily="32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986"/>
            <a:ext cx="1296143" cy="248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81679" cy="28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75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7" y="536128"/>
            <a:ext cx="748883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2800" b="1" dirty="0" smtClean="0"/>
              <a:t>Produttività</a:t>
            </a:r>
            <a:endParaRPr lang="it-IT" sz="2800" b="1" dirty="0"/>
          </a:p>
          <a:p>
            <a:pPr marL="342900" lvl="0" indent="-342900" fontAlgn="base">
              <a:buFont typeface="Wingdings" panose="05000000000000000000" pitchFamily="2" charset="2"/>
              <a:buChar char="ü"/>
            </a:pPr>
            <a:r>
              <a:rPr lang="it-IT" dirty="0" smtClean="0"/>
              <a:t>assenteismo</a:t>
            </a:r>
            <a:r>
              <a:rPr lang="it-IT" dirty="0"/>
              <a:t> </a:t>
            </a:r>
            <a:endParaRPr lang="it-IT" dirty="0" smtClean="0"/>
          </a:p>
          <a:p>
            <a:pPr marL="342900" lvl="0" indent="-342900" fontAlgn="base">
              <a:buFont typeface="Wingdings" panose="05000000000000000000" pitchFamily="2" charset="2"/>
              <a:buChar char="ü"/>
            </a:pPr>
            <a:r>
              <a:rPr lang="it-IT" dirty="0" smtClean="0"/>
              <a:t>Ergonomia</a:t>
            </a:r>
          </a:p>
          <a:p>
            <a:pPr marL="285750" lvl="0" indent="-285750" fontAlgn="base">
              <a:buFontTx/>
              <a:buChar char="-"/>
            </a:pPr>
            <a:endParaRPr lang="it-IT" dirty="0"/>
          </a:p>
          <a:p>
            <a:pPr marL="285750" lvl="0" indent="-285750" fontAlgn="base">
              <a:buFontTx/>
              <a:buChar char="-"/>
            </a:pPr>
            <a:endParaRPr lang="it-IT" dirty="0" smtClean="0"/>
          </a:p>
          <a:p>
            <a:pPr marL="285750" lvl="0" indent="-285750" fontAlgn="base">
              <a:buFontTx/>
              <a:buChar char="-"/>
            </a:pPr>
            <a:endParaRPr lang="it-IT" dirty="0"/>
          </a:p>
          <a:p>
            <a:pPr lvl="0" fontAlgn="base"/>
            <a:r>
              <a:rPr lang="it-IT" sz="2800" b="1" dirty="0" smtClean="0"/>
              <a:t>Prevenzione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it-IT" dirty="0" smtClean="0"/>
              <a:t>Aumento</a:t>
            </a:r>
            <a:r>
              <a:rPr lang="it-IT" dirty="0"/>
              <a:t> coinvolgimento, motivazione, creatività.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it-IT" dirty="0" smtClean="0"/>
              <a:t>Gestione dello </a:t>
            </a:r>
            <a:r>
              <a:rPr lang="it-IT" dirty="0"/>
              <a:t>stress.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it-IT" dirty="0" smtClean="0"/>
              <a:t>Aspetto relazionale più efficace ed empatico (competenze leadership</a:t>
            </a:r>
            <a:r>
              <a:rPr lang="it-IT" dirty="0"/>
              <a:t>, </a:t>
            </a:r>
            <a:r>
              <a:rPr lang="it-IT" dirty="0" err="1" smtClean="0"/>
              <a:t>teamworking</a:t>
            </a:r>
            <a:r>
              <a:rPr lang="it-IT" dirty="0" smtClean="0"/>
              <a:t>).</a:t>
            </a:r>
            <a:endParaRPr lang="it-IT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it-IT" dirty="0" smtClean="0"/>
              <a:t>Efficienza</a:t>
            </a:r>
            <a:endParaRPr lang="it-IT" dirty="0"/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it-IT" dirty="0" smtClean="0"/>
              <a:t>Minore </a:t>
            </a:r>
            <a:r>
              <a:rPr lang="it-IT" dirty="0"/>
              <a:t>turnover involontario: un’azienda che ha cura della salute dei dipendenti è un’azienda in cui i migliori talenti vogliono lavorare.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it-IT" dirty="0" smtClean="0"/>
              <a:t>Miglioramento </a:t>
            </a:r>
            <a:r>
              <a:rPr lang="it-IT" dirty="0"/>
              <a:t>della soddisfazione dei dipendenti: minori vertenze e lamentele legate agli stipendi.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426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25366" y="1124744"/>
            <a:ext cx="8555145" cy="5733256"/>
          </a:xfrm>
        </p:spPr>
        <p:txBody>
          <a:bodyPr>
            <a:normAutofit fontScale="25000" lnSpcReduction="20000"/>
          </a:bodyPr>
          <a:lstStyle/>
          <a:p>
            <a:pPr lvl="0" fontAlgn="base">
              <a:buFont typeface="Wingdings" panose="05000000000000000000" pitchFamily="2" charset="2"/>
              <a:buChar char="ü"/>
            </a:pPr>
            <a:r>
              <a:rPr lang="it-IT" sz="5600" b="1" dirty="0" smtClean="0">
                <a:solidFill>
                  <a:schemeClr val="tx1"/>
                </a:solidFill>
              </a:rPr>
              <a:t> </a:t>
            </a:r>
            <a:r>
              <a:rPr lang="it-IT" sz="8000" b="1" dirty="0" smtClean="0">
                <a:solidFill>
                  <a:schemeClr val="tx1"/>
                </a:solidFill>
              </a:rPr>
              <a:t>Accessibile</a:t>
            </a:r>
            <a:r>
              <a:rPr lang="it-IT" sz="6400" dirty="0">
                <a:solidFill>
                  <a:schemeClr val="tx1"/>
                </a:solidFill>
              </a:rPr>
              <a:t>: offre la possibilità di fare qualcosa per la propria salute in azienda, eliminando i tempi morti di spostamento o di ricerca opportunità anche per chi ha </a:t>
            </a:r>
            <a:r>
              <a:rPr lang="it-IT" sz="6400" b="1" dirty="0">
                <a:solidFill>
                  <a:schemeClr val="tx1"/>
                </a:solidFill>
              </a:rPr>
              <a:t>poco tempo</a:t>
            </a:r>
            <a:r>
              <a:rPr lang="it-IT" sz="6400" dirty="0" smtClean="0">
                <a:solidFill>
                  <a:schemeClr val="tx1"/>
                </a:solidFill>
              </a:rPr>
              <a:t>.</a:t>
            </a:r>
          </a:p>
          <a:p>
            <a:pPr marL="45720" lvl="0" indent="0" fontAlgn="base">
              <a:buNone/>
            </a:pPr>
            <a:endParaRPr lang="it-IT" sz="6400" dirty="0">
              <a:solidFill>
                <a:schemeClr val="tx1"/>
              </a:solidFill>
            </a:endParaRP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it-IT" sz="6400" b="1" dirty="0">
                <a:solidFill>
                  <a:schemeClr val="tx1"/>
                </a:solidFill>
              </a:rPr>
              <a:t> </a:t>
            </a:r>
            <a:r>
              <a:rPr lang="it-IT" sz="8000" b="1" dirty="0" smtClean="0">
                <a:solidFill>
                  <a:schemeClr val="tx1"/>
                </a:solidFill>
              </a:rPr>
              <a:t>Utile</a:t>
            </a:r>
            <a:r>
              <a:rPr lang="it-IT" sz="6400" dirty="0">
                <a:solidFill>
                  <a:schemeClr val="tx1"/>
                </a:solidFill>
              </a:rPr>
              <a:t>: Un’opportunità di conoscere e sperimentare direttamente cosa si può fare per </a:t>
            </a:r>
            <a:r>
              <a:rPr lang="it-IT" sz="6400" b="1" dirty="0">
                <a:solidFill>
                  <a:schemeClr val="tx1"/>
                </a:solidFill>
              </a:rPr>
              <a:t>prevenire</a:t>
            </a:r>
            <a:r>
              <a:rPr lang="it-IT" sz="6400" dirty="0">
                <a:solidFill>
                  <a:schemeClr val="tx1"/>
                </a:solidFill>
              </a:rPr>
              <a:t> patologie o </a:t>
            </a:r>
            <a:r>
              <a:rPr lang="it-IT" sz="6400" b="1" dirty="0">
                <a:solidFill>
                  <a:schemeClr val="tx1"/>
                </a:solidFill>
              </a:rPr>
              <a:t>alleviare</a:t>
            </a:r>
            <a:r>
              <a:rPr lang="it-IT" sz="6400" dirty="0">
                <a:solidFill>
                  <a:schemeClr val="tx1"/>
                </a:solidFill>
              </a:rPr>
              <a:t> disturbi</a:t>
            </a:r>
            <a:r>
              <a:rPr lang="it-IT" sz="6400" dirty="0" smtClean="0">
                <a:solidFill>
                  <a:schemeClr val="tx1"/>
                </a:solidFill>
              </a:rPr>
              <a:t>.</a:t>
            </a:r>
          </a:p>
          <a:p>
            <a:pPr marL="45720" lvl="0" indent="0" fontAlgn="base">
              <a:buNone/>
            </a:pPr>
            <a:endParaRPr lang="it-IT" sz="6400" dirty="0">
              <a:solidFill>
                <a:schemeClr val="tx1"/>
              </a:solidFill>
            </a:endParaRP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it-IT" sz="6400" b="1" dirty="0">
                <a:solidFill>
                  <a:schemeClr val="tx1"/>
                </a:solidFill>
              </a:rPr>
              <a:t> </a:t>
            </a:r>
            <a:r>
              <a:rPr lang="it-IT" sz="8000" b="1" dirty="0" smtClean="0">
                <a:solidFill>
                  <a:schemeClr val="tx1"/>
                </a:solidFill>
              </a:rPr>
              <a:t>Divertente</a:t>
            </a:r>
            <a:r>
              <a:rPr lang="it-IT" sz="6400" dirty="0">
                <a:solidFill>
                  <a:schemeClr val="tx1"/>
                </a:solidFill>
              </a:rPr>
              <a:t>: una pausa che fa stare meglio con metodi </a:t>
            </a:r>
            <a:r>
              <a:rPr lang="it-IT" sz="6400" b="1" dirty="0">
                <a:solidFill>
                  <a:schemeClr val="tx1"/>
                </a:solidFill>
              </a:rPr>
              <a:t>innovativi</a:t>
            </a:r>
            <a:r>
              <a:rPr lang="it-IT" sz="6400" dirty="0">
                <a:solidFill>
                  <a:schemeClr val="tx1"/>
                </a:solidFill>
              </a:rPr>
              <a:t> ed </a:t>
            </a:r>
            <a:r>
              <a:rPr lang="it-IT" sz="6400" b="1" dirty="0">
                <a:solidFill>
                  <a:schemeClr val="tx1"/>
                </a:solidFill>
              </a:rPr>
              <a:t>incentivanti</a:t>
            </a:r>
            <a:r>
              <a:rPr lang="it-IT" sz="6400" dirty="0">
                <a:solidFill>
                  <a:schemeClr val="tx1"/>
                </a:solidFill>
              </a:rPr>
              <a:t>, anche per gli </a:t>
            </a:r>
            <a:r>
              <a:rPr lang="it-IT" sz="6400" dirty="0" smtClean="0">
                <a:solidFill>
                  <a:schemeClr val="tx1"/>
                </a:solidFill>
              </a:rPr>
              <a:t>scettici</a:t>
            </a:r>
          </a:p>
          <a:p>
            <a:pPr marL="45720" lvl="0" indent="0" fontAlgn="base">
              <a:buNone/>
            </a:pPr>
            <a:endParaRPr lang="it-IT" sz="6400" dirty="0">
              <a:solidFill>
                <a:schemeClr val="tx1"/>
              </a:solidFill>
            </a:endParaRP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it-IT" sz="6400" b="1" dirty="0">
                <a:solidFill>
                  <a:schemeClr val="tx1"/>
                </a:solidFill>
              </a:rPr>
              <a:t> </a:t>
            </a:r>
            <a:r>
              <a:rPr lang="it-IT" sz="8000" b="1" dirty="0" smtClean="0">
                <a:solidFill>
                  <a:schemeClr val="tx1"/>
                </a:solidFill>
              </a:rPr>
              <a:t>Informativo</a:t>
            </a:r>
            <a:r>
              <a:rPr lang="it-IT" sz="6400" dirty="0">
                <a:solidFill>
                  <a:schemeClr val="tx1"/>
                </a:solidFill>
              </a:rPr>
              <a:t>: conoscere </a:t>
            </a:r>
            <a:r>
              <a:rPr lang="it-IT" sz="6400" b="1" dirty="0">
                <a:solidFill>
                  <a:schemeClr val="tx1"/>
                </a:solidFill>
              </a:rPr>
              <a:t>cosa</a:t>
            </a:r>
            <a:r>
              <a:rPr lang="it-IT" sz="6400" dirty="0">
                <a:solidFill>
                  <a:schemeClr val="tx1"/>
                </a:solidFill>
              </a:rPr>
              <a:t> fare, </a:t>
            </a:r>
            <a:r>
              <a:rPr lang="it-IT" sz="6400" b="1" dirty="0" err="1">
                <a:solidFill>
                  <a:schemeClr val="tx1"/>
                </a:solidFill>
              </a:rPr>
              <a:t>perchè</a:t>
            </a:r>
            <a:r>
              <a:rPr lang="it-IT" sz="6400" dirty="0">
                <a:solidFill>
                  <a:schemeClr val="tx1"/>
                </a:solidFill>
              </a:rPr>
              <a:t> e i benefici immediati o indiretti di quello che sto facendo</a:t>
            </a:r>
            <a:r>
              <a:rPr lang="it-IT" sz="6400" dirty="0" smtClean="0">
                <a:solidFill>
                  <a:schemeClr val="tx1"/>
                </a:solidFill>
              </a:rPr>
              <a:t>.</a:t>
            </a:r>
          </a:p>
          <a:p>
            <a:pPr marL="45720" lvl="0" indent="0" fontAlgn="base">
              <a:buNone/>
            </a:pPr>
            <a:endParaRPr lang="it-IT" sz="6400" dirty="0">
              <a:solidFill>
                <a:schemeClr val="tx1"/>
              </a:solidFill>
            </a:endParaRP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it-IT" sz="6400" b="1" dirty="0">
                <a:solidFill>
                  <a:schemeClr val="tx1"/>
                </a:solidFill>
              </a:rPr>
              <a:t> </a:t>
            </a:r>
            <a:r>
              <a:rPr lang="it-IT" sz="8000" b="1" dirty="0" smtClean="0">
                <a:solidFill>
                  <a:schemeClr val="tx1"/>
                </a:solidFill>
              </a:rPr>
              <a:t>Interattivo</a:t>
            </a:r>
            <a:r>
              <a:rPr lang="it-IT" sz="6400" dirty="0">
                <a:solidFill>
                  <a:schemeClr val="tx1"/>
                </a:solidFill>
              </a:rPr>
              <a:t> non è internet: consente </a:t>
            </a:r>
            <a:r>
              <a:rPr lang="it-IT" sz="6400" b="1" dirty="0">
                <a:solidFill>
                  <a:schemeClr val="tx1"/>
                </a:solidFill>
              </a:rPr>
              <a:t>affiancamento</a:t>
            </a:r>
            <a:r>
              <a:rPr lang="it-IT" sz="6400" dirty="0">
                <a:solidFill>
                  <a:schemeClr val="tx1"/>
                </a:solidFill>
              </a:rPr>
              <a:t> interattivo con gli </a:t>
            </a:r>
            <a:r>
              <a:rPr lang="it-IT" sz="6400" b="1" dirty="0" smtClean="0">
                <a:solidFill>
                  <a:schemeClr val="tx1"/>
                </a:solidFill>
              </a:rPr>
              <a:t>esperti</a:t>
            </a:r>
            <a:r>
              <a:rPr lang="it-IT" sz="6400" dirty="0" smtClean="0">
                <a:solidFill>
                  <a:schemeClr val="tx1"/>
                </a:solidFill>
              </a:rPr>
              <a:t>, </a:t>
            </a:r>
            <a:r>
              <a:rPr lang="it-IT" sz="6400" dirty="0">
                <a:solidFill>
                  <a:schemeClr val="tx1"/>
                </a:solidFill>
              </a:rPr>
              <a:t>fornisce </a:t>
            </a:r>
            <a:r>
              <a:rPr lang="it-IT" sz="6400" b="1" dirty="0">
                <a:solidFill>
                  <a:schemeClr val="tx1"/>
                </a:solidFill>
              </a:rPr>
              <a:t>risposte</a:t>
            </a:r>
            <a:r>
              <a:rPr lang="it-IT" sz="6400" dirty="0">
                <a:solidFill>
                  <a:schemeClr val="tx1"/>
                </a:solidFill>
              </a:rPr>
              <a:t> concrete ai bisogni relativi alla </a:t>
            </a:r>
            <a:r>
              <a:rPr lang="it-IT" sz="6400" b="1" dirty="0">
                <a:solidFill>
                  <a:schemeClr val="tx1"/>
                </a:solidFill>
              </a:rPr>
              <a:t>salute</a:t>
            </a:r>
            <a:r>
              <a:rPr lang="it-IT" sz="6400" dirty="0">
                <a:solidFill>
                  <a:schemeClr val="tx1"/>
                </a:solidFill>
              </a:rPr>
              <a:t>, utilizza l’integrazione e la sinergia tra le aree adattandole alla situazione specifica di lavoro e non</a:t>
            </a:r>
            <a:r>
              <a:rPr lang="it-IT" sz="6400" dirty="0" smtClean="0">
                <a:solidFill>
                  <a:schemeClr val="tx1"/>
                </a:solidFill>
              </a:rPr>
              <a:t>.</a:t>
            </a:r>
          </a:p>
          <a:p>
            <a:pPr marL="45720" lvl="0" indent="0" fontAlgn="base">
              <a:buNone/>
            </a:pPr>
            <a:endParaRPr lang="it-IT" sz="6400" dirty="0">
              <a:solidFill>
                <a:schemeClr val="tx1"/>
              </a:solidFill>
            </a:endParaRP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it-IT" sz="6400" b="1" dirty="0">
                <a:solidFill>
                  <a:schemeClr val="tx1"/>
                </a:solidFill>
              </a:rPr>
              <a:t> </a:t>
            </a:r>
            <a:r>
              <a:rPr lang="it-IT" sz="8000" b="1" dirty="0" smtClean="0">
                <a:solidFill>
                  <a:schemeClr val="tx1"/>
                </a:solidFill>
              </a:rPr>
              <a:t>Diverso</a:t>
            </a:r>
            <a:r>
              <a:rPr lang="it-IT" sz="6400" dirty="0">
                <a:solidFill>
                  <a:schemeClr val="tx1"/>
                </a:solidFill>
              </a:rPr>
              <a:t>: interventi che coinvolgono la </a:t>
            </a:r>
            <a:r>
              <a:rPr lang="it-IT" sz="6400" b="1" dirty="0">
                <a:solidFill>
                  <a:schemeClr val="tx1"/>
                </a:solidFill>
              </a:rPr>
              <a:t>mente</a:t>
            </a:r>
            <a:r>
              <a:rPr lang="it-IT" sz="6400" dirty="0">
                <a:solidFill>
                  <a:schemeClr val="tx1"/>
                </a:solidFill>
              </a:rPr>
              <a:t>, il </a:t>
            </a:r>
            <a:r>
              <a:rPr lang="it-IT" sz="6400" b="1" dirty="0">
                <a:solidFill>
                  <a:schemeClr val="tx1"/>
                </a:solidFill>
              </a:rPr>
              <a:t>fisico</a:t>
            </a:r>
            <a:r>
              <a:rPr lang="it-IT" sz="6400" dirty="0">
                <a:solidFill>
                  <a:schemeClr val="tx1"/>
                </a:solidFill>
              </a:rPr>
              <a:t>, l’</a:t>
            </a:r>
            <a:r>
              <a:rPr lang="it-IT" sz="6400" b="1" dirty="0">
                <a:solidFill>
                  <a:schemeClr val="tx1"/>
                </a:solidFill>
              </a:rPr>
              <a:t>alimentazione</a:t>
            </a:r>
            <a:r>
              <a:rPr lang="it-IT" sz="6400" dirty="0">
                <a:solidFill>
                  <a:schemeClr val="tx1"/>
                </a:solidFill>
              </a:rPr>
              <a:t> e le loro interazioni sulla persona.</a:t>
            </a:r>
          </a:p>
          <a:p>
            <a:pPr marL="45720" indent="0">
              <a:buNone/>
            </a:pPr>
            <a:endParaRPr lang="it-IT" sz="64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53208" y="260648"/>
            <a:ext cx="5721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Vantaggi del movimento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6578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6666" y="-144463"/>
            <a:ext cx="22857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6666" y="-144463"/>
            <a:ext cx="22857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0" y="219078"/>
            <a:ext cx="8927334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2" y="1616078"/>
            <a:ext cx="614401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1" y="2725741"/>
            <a:ext cx="20142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6471395" y="1704975"/>
            <a:ext cx="1738086" cy="1119188"/>
          </a:xfrm>
          <a:prstGeom prst="roundRect">
            <a:avLst>
              <a:gd name="adj" fmla="val 16667"/>
            </a:avLst>
          </a:prstGeom>
          <a:solidFill>
            <a:srgbClr val="87A91B"/>
          </a:solidFill>
          <a:ln w="12600" cap="sq">
            <a:solidFill>
              <a:srgbClr val="627B1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6000" smtClean="0">
                <a:solidFill>
                  <a:srgbClr val="FFFFFF"/>
                </a:solidFill>
                <a:latin typeface="Calibri" pitchFamily="32" charset="0"/>
              </a:rPr>
              <a:t>QoL</a:t>
            </a:r>
          </a:p>
        </p:txBody>
      </p:sp>
      <p:pic>
        <p:nvPicPr>
          <p:cNvPr id="10267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90" y="1554166"/>
            <a:ext cx="173689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943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424936" cy="1512168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 smtClean="0"/>
              <a:t>Grazie per la partecipazione</a:t>
            </a:r>
            <a:endParaRPr lang="it-I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68215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5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8721"/>
            <a:ext cx="8801839" cy="56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7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26629" y="332656"/>
            <a:ext cx="8137525" cy="11247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it-IT" sz="4000" b="1" dirty="0" smtClean="0"/>
              <a:t>PROMOZIONE DELLA SALUTE</a:t>
            </a:r>
            <a:endParaRPr lang="it-IT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718245" y="1124744"/>
            <a:ext cx="792088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 fontAlgn="base">
              <a:buNone/>
            </a:pPr>
            <a:endParaRPr lang="it-IT" sz="2000" dirty="0" smtClean="0"/>
          </a:p>
          <a:p>
            <a:pPr marL="45720" lvl="0" indent="0" fontAlgn="base">
              <a:buNone/>
            </a:pPr>
            <a:endParaRPr lang="it-IT" sz="2000" dirty="0"/>
          </a:p>
          <a:p>
            <a:pPr marL="45720" lvl="0" indent="0" fontAlgn="base">
              <a:buNone/>
            </a:pPr>
            <a:r>
              <a:rPr lang="it-IT" sz="4000" dirty="0" smtClean="0"/>
              <a:t>1996</a:t>
            </a:r>
            <a:r>
              <a:rPr lang="it-IT" sz="2800" dirty="0" smtClean="0"/>
              <a:t> </a:t>
            </a:r>
            <a:r>
              <a:rPr lang="it-IT" sz="2800" dirty="0"/>
              <a:t>– nasce la </a:t>
            </a:r>
            <a:r>
              <a:rPr lang="it-IT" sz="4000" b="1" dirty="0"/>
              <a:t>Rete Europea</a:t>
            </a:r>
            <a:r>
              <a:rPr lang="it-IT" sz="4000" dirty="0"/>
              <a:t> </a:t>
            </a:r>
            <a:r>
              <a:rPr lang="it-IT" sz="2800" dirty="0"/>
              <a:t>per la </a:t>
            </a:r>
            <a:r>
              <a:rPr lang="it-IT" sz="4000" b="1" dirty="0"/>
              <a:t>promozione della salute (WHP)</a:t>
            </a:r>
            <a:r>
              <a:rPr lang="it-IT" sz="4000" dirty="0"/>
              <a:t> </a:t>
            </a:r>
            <a:r>
              <a:rPr lang="it-IT" sz="2800" dirty="0"/>
              <a:t>nei luoghi di lavoro </a:t>
            </a:r>
            <a:r>
              <a:rPr lang="it-IT" sz="4000" dirty="0"/>
              <a:t>(</a:t>
            </a:r>
            <a:r>
              <a:rPr lang="it-IT" sz="4000" b="1" dirty="0"/>
              <a:t>ENWHP</a:t>
            </a:r>
            <a:r>
              <a:rPr lang="it-IT" sz="4000" dirty="0"/>
              <a:t>) </a:t>
            </a:r>
            <a:r>
              <a:rPr lang="it-IT" sz="2800" dirty="0"/>
              <a:t>che ha sviluppato criteri di Buone pratiche per la WHP e ha istituito network nazionali. </a:t>
            </a:r>
            <a:endParaRPr lang="it-IT" sz="2800" dirty="0" smtClean="0"/>
          </a:p>
          <a:p>
            <a:pPr marL="45720" lvl="0" indent="0" fontAlgn="base">
              <a:buNone/>
            </a:pPr>
            <a:endParaRPr lang="it-IT" sz="2800" dirty="0" smtClean="0"/>
          </a:p>
          <a:p>
            <a:pPr marL="45720" lvl="0" indent="0" fontAlgn="base">
              <a:buNone/>
            </a:pPr>
            <a:r>
              <a:rPr lang="it-IT" sz="2800" dirty="0" smtClean="0"/>
              <a:t>.</a:t>
            </a:r>
          </a:p>
          <a:p>
            <a:pPr marL="45720" lvl="0" indent="0" fontAlgn="base">
              <a:buNone/>
            </a:pPr>
            <a:endParaRPr lang="it-IT" sz="2400" dirty="0"/>
          </a:p>
          <a:p>
            <a:pPr marL="45720" lvl="0" indent="0" fontAlgn="base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5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340768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fontAlgn="base"/>
            <a:r>
              <a:rPr lang="it-IT" sz="4000" dirty="0" smtClean="0"/>
              <a:t>2010 - </a:t>
            </a:r>
            <a:r>
              <a:rPr lang="it-IT" sz="2000" dirty="0" smtClean="0"/>
              <a:t> </a:t>
            </a:r>
            <a:r>
              <a:rPr lang="it-IT" sz="2000" dirty="0"/>
              <a:t>l’</a:t>
            </a:r>
            <a:r>
              <a:rPr lang="it-IT" sz="4000" b="1" dirty="0"/>
              <a:t>OMS</a:t>
            </a:r>
            <a:r>
              <a:rPr lang="it-IT" sz="2000" dirty="0"/>
              <a:t> pubblica le </a:t>
            </a:r>
            <a:r>
              <a:rPr lang="it-IT" sz="4000" b="1" dirty="0"/>
              <a:t>Linee guida</a:t>
            </a:r>
            <a:r>
              <a:rPr lang="it-IT" sz="4000" dirty="0"/>
              <a:t> </a:t>
            </a:r>
            <a:r>
              <a:rPr lang="it-IT" sz="2000" dirty="0"/>
              <a:t>per lo sviluppo di iniziative sulla </a:t>
            </a:r>
            <a:r>
              <a:rPr lang="it-IT" sz="4000" b="1" dirty="0"/>
              <a:t>promozione salute nei luoghi di lavoro</a:t>
            </a:r>
            <a:r>
              <a:rPr lang="it-IT" sz="4000" dirty="0"/>
              <a:t> (</a:t>
            </a:r>
            <a:r>
              <a:rPr lang="it-IT" sz="4000" dirty="0" err="1"/>
              <a:t>Workplace</a:t>
            </a:r>
            <a:r>
              <a:rPr lang="it-IT" sz="4000" dirty="0"/>
              <a:t> </a:t>
            </a:r>
            <a:r>
              <a:rPr lang="it-IT" sz="4000" dirty="0" err="1"/>
              <a:t>Health</a:t>
            </a:r>
            <a:r>
              <a:rPr lang="it-IT" sz="4000" dirty="0"/>
              <a:t> Promotion – WHP) </a:t>
            </a:r>
            <a:r>
              <a:rPr lang="it-IT" sz="2000" dirty="0"/>
              <a:t>–evidenziando </a:t>
            </a:r>
            <a:r>
              <a:rPr lang="it-IT" sz="2000" b="1" dirty="0"/>
              <a:t>il ruolo attivo che le aziende</a:t>
            </a:r>
            <a:r>
              <a:rPr lang="it-IT" sz="2000" dirty="0"/>
              <a:t> devono avere nella </a:t>
            </a:r>
            <a:r>
              <a:rPr lang="it-IT" sz="2000" b="1" dirty="0"/>
              <a:t>promozione della salute</a:t>
            </a:r>
            <a:r>
              <a:rPr lang="it-IT" sz="2000" dirty="0"/>
              <a:t>. </a:t>
            </a:r>
          </a:p>
          <a:p>
            <a:pPr marL="45720" fontAlgn="base"/>
            <a:r>
              <a:rPr lang="it-IT" sz="2000" dirty="0"/>
              <a:t>Recepite a livello nazionale dall’INAIL nell’area WHP, diverse regioni tra cui la Lombardia </a:t>
            </a:r>
            <a:r>
              <a:rPr lang="it-IT" sz="4000" dirty="0"/>
              <a:t>(Rete WHP Lombardia) </a:t>
            </a:r>
            <a:r>
              <a:rPr lang="it-IT" sz="2000" dirty="0"/>
              <a:t>hanno creato e stanno sviluppando un network di aziende «virtuose» che vengono accreditate come «aziende che promuovono salute».</a:t>
            </a:r>
          </a:p>
        </p:txBody>
      </p:sp>
    </p:spTree>
    <p:extLst>
      <p:ext uri="{BB962C8B-B14F-4D97-AF65-F5344CB8AC3E}">
        <p14:creationId xmlns:p14="http://schemas.microsoft.com/office/powerpoint/2010/main" val="268113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51520" y="1412776"/>
            <a:ext cx="864235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b="1" dirty="0" smtClean="0"/>
          </a:p>
          <a:p>
            <a:pPr marL="45720" indent="0" algn="just">
              <a:buNone/>
            </a:pPr>
            <a:r>
              <a:rPr lang="it-IT" b="1" dirty="0" err="1" smtClean="0">
                <a:solidFill>
                  <a:schemeClr val="tx1"/>
                </a:solidFill>
              </a:rPr>
              <a:t>D.Lgs</a:t>
            </a:r>
            <a:r>
              <a:rPr lang="it-IT" b="1" dirty="0" smtClean="0">
                <a:solidFill>
                  <a:schemeClr val="tx1"/>
                </a:solidFill>
              </a:rPr>
              <a:t> 231/01</a:t>
            </a:r>
            <a:r>
              <a:rPr lang="it-IT" dirty="0" smtClean="0">
                <a:solidFill>
                  <a:schemeClr val="tx1"/>
                </a:solidFill>
              </a:rPr>
              <a:t> – Il </a:t>
            </a:r>
            <a:r>
              <a:rPr lang="it-IT" dirty="0" err="1" smtClean="0">
                <a:solidFill>
                  <a:schemeClr val="tx1"/>
                </a:solidFill>
              </a:rPr>
              <a:t>Dlgs</a:t>
            </a:r>
            <a:r>
              <a:rPr lang="it-IT" dirty="0" smtClean="0">
                <a:solidFill>
                  <a:schemeClr val="tx1"/>
                </a:solidFill>
              </a:rPr>
              <a:t> 81/08 ha esteso i </a:t>
            </a:r>
            <a:r>
              <a:rPr lang="it-IT" sz="3000" dirty="0" smtClean="0">
                <a:solidFill>
                  <a:schemeClr val="tx1"/>
                </a:solidFill>
              </a:rPr>
              <a:t>reati </a:t>
            </a:r>
            <a:r>
              <a:rPr lang="it-IT" dirty="0" smtClean="0">
                <a:solidFill>
                  <a:schemeClr val="tx1"/>
                </a:solidFill>
              </a:rPr>
              <a:t>previsti dal </a:t>
            </a:r>
            <a:r>
              <a:rPr lang="it-IT" dirty="0" err="1" smtClean="0">
                <a:solidFill>
                  <a:schemeClr val="tx1"/>
                </a:solidFill>
              </a:rPr>
              <a:t>DLgs</a:t>
            </a:r>
            <a:r>
              <a:rPr lang="it-IT" dirty="0" smtClean="0">
                <a:solidFill>
                  <a:schemeClr val="tx1"/>
                </a:solidFill>
              </a:rPr>
              <a:t> 231/01 includendo quelli  relativi alla salute e sicurezza sul lavoro. Questo comporta una maggiore </a:t>
            </a:r>
            <a:r>
              <a:rPr lang="it-IT" b="1" dirty="0" smtClean="0">
                <a:solidFill>
                  <a:schemeClr val="tx1"/>
                </a:solidFill>
              </a:rPr>
              <a:t>responsabilizzazione</a:t>
            </a:r>
            <a:r>
              <a:rPr lang="it-IT" dirty="0" smtClean="0">
                <a:solidFill>
                  <a:schemeClr val="tx1"/>
                </a:solidFill>
              </a:rPr>
              <a:t> per le imprese alla </a:t>
            </a:r>
            <a:r>
              <a:rPr lang="it-IT" b="1" dirty="0" smtClean="0">
                <a:solidFill>
                  <a:schemeClr val="tx1"/>
                </a:solidFill>
              </a:rPr>
              <a:t>tutela della salute e sicurezza</a:t>
            </a:r>
            <a:r>
              <a:rPr lang="it-IT" dirty="0" smtClean="0">
                <a:solidFill>
                  <a:schemeClr val="tx1"/>
                </a:solidFill>
              </a:rPr>
              <a:t> delle proprie risorse umane. L’adozione di un idoneo Sistema di Gestione della Salute e Sicurezza sul Lavoro (</a:t>
            </a:r>
            <a:r>
              <a:rPr lang="it-IT" b="1" dirty="0" smtClean="0">
                <a:solidFill>
                  <a:schemeClr val="tx1"/>
                </a:solidFill>
              </a:rPr>
              <a:t>SGSL</a:t>
            </a:r>
            <a:r>
              <a:rPr lang="it-IT" dirty="0" smtClean="0">
                <a:solidFill>
                  <a:schemeClr val="tx1"/>
                </a:solidFill>
              </a:rPr>
              <a:t>) è uno strumento chiave per prevenire i reati relativi alla salute e sicurezza.</a:t>
            </a:r>
          </a:p>
          <a:p>
            <a:pPr marL="45720" lvl="0" indent="0" algn="just" fontAlgn="base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45720" lvl="0" indent="0" fontAlgn="base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45720" lvl="0" indent="0" fontAlgn="base">
              <a:buNone/>
            </a:pPr>
            <a:endParaRPr lang="it-IT" dirty="0"/>
          </a:p>
          <a:p>
            <a:pPr marL="45720" lvl="0" indent="0" fontAlgn="base">
              <a:buNone/>
            </a:pP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70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55679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DL </a:t>
            </a:r>
            <a:r>
              <a:rPr lang="it-IT" sz="2400" dirty="0"/>
              <a:t>81/2008 art 28 – Il datore di lavoro è obbligato ad effettuare un’analisi del rischio anche considerando lo stress </a:t>
            </a:r>
            <a:r>
              <a:rPr lang="it-IT" sz="2400" dirty="0" smtClean="0"/>
              <a:t>lavoro-correlato</a:t>
            </a:r>
            <a:r>
              <a:rPr lang="it-IT" sz="2400" dirty="0"/>
              <a:t> ed attuare misure di prevenzione. </a:t>
            </a:r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10900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8891" y="162880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r>
              <a:rPr lang="it-IT" sz="2400" dirty="0"/>
              <a:t>Art. 2087 c.c. – il datore di lavoro è tenuto ad adottare, nell’esercizio dell’impresa, le misure che secondo la particolarità del lavoro, l’esperienza e la tecnica sono necessarie a tutelare l’integrità fisica e la personalità morale dei lavoratori.</a:t>
            </a:r>
          </a:p>
        </p:txBody>
      </p:sp>
    </p:spTree>
    <p:extLst>
      <p:ext uri="{BB962C8B-B14F-4D97-AF65-F5344CB8AC3E}">
        <p14:creationId xmlns:p14="http://schemas.microsoft.com/office/powerpoint/2010/main" val="45654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8029" y="4102621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Per un euro investito oltre due guadagnati. </a:t>
            </a:r>
            <a:endParaRPr lang="it-IT" dirty="0" smtClean="0"/>
          </a:p>
          <a:p>
            <a:r>
              <a:rPr lang="it-IT" dirty="0" smtClean="0"/>
              <a:t>Lo </a:t>
            </a:r>
            <a:r>
              <a:rPr lang="it-IT" dirty="0"/>
              <a:t>studio - che ha monitorato un totale di 300 aziende di quindici paesi in tutto il mondo </a:t>
            </a:r>
            <a:r>
              <a:rPr lang="it-IT" dirty="0" smtClean="0"/>
              <a:t>ha </a:t>
            </a:r>
            <a:r>
              <a:rPr lang="it-IT" dirty="0"/>
              <a:t>rilevato come ogni euro speso in prevenzione garantisca un ritorno economico (il cosiddetto </a:t>
            </a:r>
            <a:r>
              <a:rPr lang="it-IT" dirty="0" err="1"/>
              <a:t>Rop</a:t>
            </a:r>
            <a:r>
              <a:rPr lang="it-IT" dirty="0"/>
              <a:t>, acronimo che sta per "</a:t>
            </a:r>
            <a:r>
              <a:rPr lang="it-IT" dirty="0" err="1"/>
              <a:t>return</a:t>
            </a:r>
            <a:r>
              <a:rPr lang="it-IT" dirty="0"/>
              <a:t> on </a:t>
            </a:r>
            <a:r>
              <a:rPr lang="it-IT" dirty="0" err="1"/>
              <a:t>prevention</a:t>
            </a:r>
            <a:r>
              <a:rPr lang="it-IT" dirty="0"/>
              <a:t>") decisamente superiore, pari in media a 2,2 euro</a:t>
            </a:r>
            <a:r>
              <a:rPr lang="it-IT" dirty="0" smtClean="0"/>
              <a:t>.</a:t>
            </a:r>
          </a:p>
          <a:p>
            <a:pPr algn="ctr"/>
            <a:r>
              <a:rPr lang="it-IT" b="1" dirty="0" smtClean="0"/>
              <a:t>Il rapporto </a:t>
            </a:r>
            <a:r>
              <a:rPr lang="it-IT" b="1" dirty="0"/>
              <a:t>costi/benefici </a:t>
            </a:r>
            <a:endParaRPr lang="it-IT" b="1" dirty="0" smtClean="0"/>
          </a:p>
          <a:p>
            <a:pPr algn="ctr"/>
            <a:r>
              <a:rPr lang="it-IT" b="1" dirty="0" smtClean="0"/>
              <a:t>non </a:t>
            </a:r>
            <a:r>
              <a:rPr lang="it-IT" b="1" dirty="0"/>
              <a:t>solo è assolutamente positivo, ma addirittura vantaggioso</a:t>
            </a:r>
            <a:r>
              <a:rPr lang="it-IT" b="1" dirty="0" smtClean="0"/>
              <a:t>.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4053" y="659557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Imprese e </a:t>
            </a:r>
            <a:r>
              <a:rPr lang="it-IT" sz="2400" b="1" dirty="0" smtClean="0"/>
              <a:t>sicurezza</a:t>
            </a:r>
          </a:p>
          <a:p>
            <a:pPr algn="ctr"/>
            <a:r>
              <a:rPr lang="it-IT" sz="2400" b="1" dirty="0" smtClean="0"/>
              <a:t> </a:t>
            </a:r>
            <a:r>
              <a:rPr lang="it-IT" sz="4400" b="1" dirty="0"/>
              <a:t>chi spende un euro </a:t>
            </a:r>
            <a:endParaRPr lang="it-IT" sz="4400" b="1" dirty="0" smtClean="0"/>
          </a:p>
          <a:p>
            <a:pPr algn="ctr"/>
            <a:r>
              <a:rPr lang="it-IT" sz="4400" b="1" dirty="0" smtClean="0"/>
              <a:t>ne </a:t>
            </a:r>
            <a:r>
              <a:rPr lang="it-IT" sz="4400" b="1" dirty="0"/>
              <a:t>guadagna più di </a:t>
            </a:r>
            <a:r>
              <a:rPr lang="it-IT" sz="4400" b="1" dirty="0" smtClean="0"/>
              <a:t>due</a:t>
            </a:r>
          </a:p>
          <a:p>
            <a:endParaRPr lang="it-IT" dirty="0" smtClean="0"/>
          </a:p>
          <a:p>
            <a:r>
              <a:rPr lang="it-IT" dirty="0"/>
              <a:t>D</a:t>
            </a:r>
            <a:r>
              <a:rPr lang="it-IT" dirty="0" smtClean="0"/>
              <a:t>alla </a:t>
            </a:r>
            <a:r>
              <a:rPr lang="it-IT" dirty="0"/>
              <a:t>ricerca europea "The </a:t>
            </a:r>
            <a:r>
              <a:rPr lang="it-IT" dirty="0" err="1"/>
              <a:t>return</a:t>
            </a:r>
            <a:r>
              <a:rPr lang="it-IT" dirty="0"/>
              <a:t> on </a:t>
            </a:r>
            <a:r>
              <a:rPr lang="it-IT" dirty="0" err="1"/>
              <a:t>prevention</a:t>
            </a:r>
            <a:r>
              <a:rPr lang="it-IT" dirty="0"/>
              <a:t>: </a:t>
            </a:r>
            <a:r>
              <a:rPr lang="it-IT" dirty="0" err="1"/>
              <a:t>calculating</a:t>
            </a:r>
            <a:r>
              <a:rPr lang="it-IT" dirty="0"/>
              <a:t> the </a:t>
            </a:r>
            <a:r>
              <a:rPr lang="it-IT" dirty="0" err="1"/>
              <a:t>costs</a:t>
            </a:r>
            <a:r>
              <a:rPr lang="it-IT" dirty="0"/>
              <a:t> and benefits of </a:t>
            </a:r>
            <a:r>
              <a:rPr lang="it-IT" dirty="0" err="1"/>
              <a:t>investments</a:t>
            </a:r>
            <a:r>
              <a:rPr lang="it-IT" dirty="0"/>
              <a:t> in </a:t>
            </a:r>
            <a:r>
              <a:rPr lang="it-IT" dirty="0" err="1"/>
              <a:t>occupational</a:t>
            </a:r>
            <a:r>
              <a:rPr lang="it-IT" dirty="0"/>
              <a:t> </a:t>
            </a:r>
            <a:r>
              <a:rPr lang="it-IT" dirty="0" err="1"/>
              <a:t>safety</a:t>
            </a:r>
            <a:r>
              <a:rPr lang="it-IT" dirty="0"/>
              <a:t> and </a:t>
            </a:r>
            <a:r>
              <a:rPr lang="it-IT" dirty="0" err="1"/>
              <a:t>health</a:t>
            </a:r>
            <a:r>
              <a:rPr lang="it-IT" dirty="0"/>
              <a:t> in companies", realizzata </a:t>
            </a:r>
            <a:r>
              <a:rPr lang="it-IT" dirty="0" smtClean="0"/>
              <a:t>dall'Issa.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34783" y="61339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’</a:t>
            </a:r>
            <a:r>
              <a:rPr lang="it-IT" i="1" dirty="0" smtClean="0"/>
              <a:t>’INAIL’’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507590015"/>
      </p:ext>
    </p:extLst>
  </p:cSld>
  <p:clrMapOvr>
    <a:masterClrMapping/>
  </p:clrMapOvr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643</TotalTime>
  <Words>556</Words>
  <Application>Microsoft Office PowerPoint</Application>
  <PresentationFormat>Presentazione su schermo (4:3)</PresentationFormat>
  <Paragraphs>133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Elica</vt:lpstr>
      <vt:lpstr>La prescrizione del MOVIMENTO come ‘‘FARMACO’’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la partecipazione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prescrizione del MOVIMENTO come ‘‘FARMACO’’</dc:title>
  <dc:creator>Segreteria</dc:creator>
  <cp:lastModifiedBy>Segreteria</cp:lastModifiedBy>
  <cp:revision>71</cp:revision>
  <cp:lastPrinted>2019-12-05T08:41:05Z</cp:lastPrinted>
  <dcterms:created xsi:type="dcterms:W3CDTF">2019-11-25T15:29:57Z</dcterms:created>
  <dcterms:modified xsi:type="dcterms:W3CDTF">2019-12-09T13:49:13Z</dcterms:modified>
</cp:coreProperties>
</file>